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91" r:id="rId3"/>
    <p:sldId id="392" r:id="rId4"/>
    <p:sldId id="395" r:id="rId5"/>
    <p:sldId id="356" r:id="rId6"/>
    <p:sldId id="369" r:id="rId7"/>
    <p:sldId id="357" r:id="rId8"/>
    <p:sldId id="323" r:id="rId9"/>
    <p:sldId id="393" r:id="rId10"/>
    <p:sldId id="394" r:id="rId11"/>
    <p:sldId id="390" r:id="rId12"/>
    <p:sldId id="387" r:id="rId13"/>
    <p:sldId id="359" r:id="rId14"/>
    <p:sldId id="388" r:id="rId15"/>
    <p:sldId id="373" r:id="rId16"/>
    <p:sldId id="374" r:id="rId17"/>
    <p:sldId id="362" r:id="rId18"/>
    <p:sldId id="375" r:id="rId19"/>
    <p:sldId id="379" r:id="rId20"/>
    <p:sldId id="377" r:id="rId21"/>
    <p:sldId id="378" r:id="rId22"/>
    <p:sldId id="376" r:id="rId23"/>
    <p:sldId id="381" r:id="rId24"/>
    <p:sldId id="360" r:id="rId25"/>
    <p:sldId id="370" r:id="rId26"/>
    <p:sldId id="366" r:id="rId27"/>
    <p:sldId id="365" r:id="rId28"/>
    <p:sldId id="383" r:id="rId29"/>
    <p:sldId id="385" r:id="rId30"/>
    <p:sldId id="382" r:id="rId31"/>
    <p:sldId id="384" r:id="rId32"/>
    <p:sldId id="386" r:id="rId33"/>
    <p:sldId id="367" r:id="rId34"/>
    <p:sldId id="35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70" autoAdjust="0"/>
    <p:restoredTop sz="94660"/>
  </p:normalViewPr>
  <p:slideViewPr>
    <p:cSldViewPr snapToGrid="0">
      <p:cViewPr varScale="1">
        <p:scale>
          <a:sx n="96" d="100"/>
          <a:sy n="96" d="100"/>
        </p:scale>
        <p:origin x="5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hyperlink" Target="https://teachablemachine.withgoogle.com/trai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www.kaggle.com/datasets/andrewmvd/face-mask-detection" TargetMode="External"/><Relationship Id="rId1" Type="http://schemas.openxmlformats.org/officeDocument/2006/relationships/hyperlink" Target="https://github.com/chandrikadeb7/Face-Mask-Detection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hyperlink" Target="https://teachablemachine.withgoogle.com/train/imag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hyperlink" Target="https://teachablemachine.with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5015" y="2098483"/>
            <a:ext cx="10204174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Ứng</a:t>
            </a:r>
            <a:r>
              <a:rPr lang="en-US" sz="40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dụng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vi-VN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Teachable Machine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trong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br>
              <a:rPr lang="en-US" sz="40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</a:br>
            <a:r>
              <a:rPr lang="en-US" sz="40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thị</a:t>
            </a:r>
            <a:r>
              <a:rPr lang="en-US" sz="40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giác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máy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tính</a:t>
            </a:r>
            <a:endParaRPr lang="en-US" altLang="en-US" sz="1600" b="1" dirty="0">
              <a:latin typeface="Arial" panose="0208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3.1 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Model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0106" y="1650790"/>
            <a:ext cx="6705313" cy="4607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3.1 </a:t>
            </a:r>
            <a:r>
              <a:rPr lang="vi-VN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Giới thiệu về </a:t>
            </a:r>
            <a:r>
              <a:rPr lang="vi-VN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Teachable Machine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3791" y="1450132"/>
            <a:ext cx="10259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- </a:t>
            </a:r>
            <a:r>
              <a:rPr lang="vi-VN" b="1" dirty="0"/>
              <a:t>T</a:t>
            </a:r>
            <a:r>
              <a:rPr lang="en-US" b="1" dirty="0" err="1"/>
              <a:t>hư</a:t>
            </a:r>
            <a:r>
              <a:rPr lang="en-US" b="1" dirty="0"/>
              <a:t> </a:t>
            </a:r>
            <a:r>
              <a:rPr lang="en-US" b="1" dirty="0" err="1"/>
              <a:t>viện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477" y="1973157"/>
            <a:ext cx="8740897" cy="4884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mạng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dây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đến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bị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IoT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t="5118" r="47727" b="24175"/>
          <a:stretch>
            <a:fillRect/>
          </a:stretch>
        </p:blipFill>
        <p:spPr>
          <a:xfrm>
            <a:off x="4007458" y="1310238"/>
            <a:ext cx="7291346" cy="554776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61818" y="1388918"/>
            <a:ext cx="4895273" cy="213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en-US" sz="19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- </a:t>
            </a:r>
            <a:r>
              <a:rPr lang="en-US" altLang="en-US" sz="1900" b="1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4G</a:t>
            </a:r>
            <a:r>
              <a:rPr lang="en-US" altLang="en-US" sz="19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ĐIỆN THOẠI</a:t>
            </a:r>
            <a:endParaRPr lang="en-US" altLang="en-US" sz="19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en-US" sz="19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- </a:t>
            </a:r>
            <a:r>
              <a:rPr lang="en-US" altLang="en-US" sz="1900" b="1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Mobile </a:t>
            </a:r>
            <a:r>
              <a:rPr lang="en-US" altLang="en-US" sz="1900" b="1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hotspot (2.4 GHz)</a:t>
            </a:r>
            <a:endParaRPr lang="en-US" altLang="en-US" sz="19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en-US" sz="19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1900" i="1" dirty="0">
                <a:solidFill>
                  <a:srgbClr val="C00000"/>
                </a:solidFill>
                <a:latin typeface="Arial" panose="02080604020202020204" pitchFamily="34" charset="0"/>
              </a:rPr>
              <a:t>(</a:t>
            </a:r>
            <a:r>
              <a:rPr lang="en-US" altLang="en-US" sz="1900" i="1" dirty="0" err="1">
                <a:solidFill>
                  <a:srgbClr val="C00000"/>
                </a:solidFill>
                <a:latin typeface="Arial" panose="02080604020202020204" pitchFamily="34" charset="0"/>
              </a:rPr>
              <a:t>hình</a:t>
            </a:r>
            <a:r>
              <a:rPr lang="en-US" altLang="en-US" sz="1900" i="1" dirty="0">
                <a:solidFill>
                  <a:srgbClr val="C00000"/>
                </a:solidFill>
                <a:latin typeface="Arial" panose="02080604020202020204" pitchFamily="34" charset="0"/>
              </a:rPr>
              <a:t> </a:t>
            </a:r>
            <a:r>
              <a:rPr lang="en-US" altLang="en-US" sz="1900" i="1" dirty="0" err="1">
                <a:solidFill>
                  <a:srgbClr val="C00000"/>
                </a:solidFill>
                <a:latin typeface="Arial" panose="02080604020202020204" pitchFamily="34" charset="0"/>
              </a:rPr>
              <a:t>bên</a:t>
            </a:r>
            <a:r>
              <a:rPr lang="en-US" altLang="en-US" sz="1900" i="1" dirty="0">
                <a:solidFill>
                  <a:srgbClr val="C00000"/>
                </a:solidFill>
                <a:latin typeface="Arial" panose="02080604020202020204" pitchFamily="34" charset="0"/>
              </a:rPr>
              <a:t> </a:t>
            </a:r>
            <a:r>
              <a:rPr lang="en-US" altLang="en-US" sz="1900" i="1" dirty="0" err="1">
                <a:solidFill>
                  <a:srgbClr val="C00000"/>
                </a:solidFill>
                <a:latin typeface="Arial" panose="02080604020202020204" pitchFamily="34" charset="0"/>
              </a:rPr>
              <a:t>dưới</a:t>
            </a:r>
            <a:r>
              <a:rPr lang="en-US" altLang="en-US" sz="1900" i="1" dirty="0">
                <a:solidFill>
                  <a:srgbClr val="C00000"/>
                </a:solidFill>
                <a:latin typeface="Arial" panose="02080604020202020204" pitchFamily="34" charset="0"/>
              </a:rPr>
              <a:t>)</a:t>
            </a:r>
            <a:endParaRPr lang="en-US" altLang="en-US" sz="1900" i="1" dirty="0">
              <a:solidFill>
                <a:srgbClr val="C00000"/>
              </a:solidFill>
              <a:latin typeface="Arial" panose="0208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Thư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cho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esp32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esp8266 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33275" y="1325109"/>
            <a:ext cx="10945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https://dl.espressif.com/dl/package_esp32_index.json,http://arduino.esp8266.com/stable/package_esp8266com_index.json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206" y="1971440"/>
            <a:ext cx="6935699" cy="461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Thư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viện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33275" y="1325109"/>
            <a:ext cx="10945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https://dl.espressif.com/dl/package_esp32_index.json,http://arduino.esp8266.com/stable/package_esp8266com_index.json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571" y="2077348"/>
            <a:ext cx="8630851" cy="48192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8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Board ESP32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2925" y="1974209"/>
            <a:ext cx="5532231" cy="377825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3.2 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COM </a:t>
            </a:r>
            <a:r>
              <a:rPr lang="en-US" sz="4000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kết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nối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ESP32-CAM</a:t>
            </a:r>
            <a:endParaRPr lang="en-US" altLang="en-US" sz="4000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2458" y="1219200"/>
            <a:ext cx="11367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code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phút</a:t>
            </a:r>
            <a:r>
              <a:rPr lang="en-US" dirty="0"/>
              <a:t>,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ở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cam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console.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6994" y="2316085"/>
            <a:ext cx="4861981" cy="3467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55" y="222778"/>
            <a:ext cx="10472766" cy="128089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anose="02080604020202020204" pitchFamily="34" charset="0"/>
                <a:cs typeface="Arial" panose="02080604020202020204" pitchFamily="34" charset="0"/>
              </a:rPr>
              <a:t>Cài</a:t>
            </a:r>
            <a:r>
              <a:rPr lang="en-US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  <a:cs typeface="Arial" panose="02080604020202020204" pitchFamily="34" charset="0"/>
              </a:rPr>
              <a:t>đặt</a:t>
            </a:r>
            <a:r>
              <a:rPr lang="en-US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  <a:cs typeface="Arial" panose="02080604020202020204" pitchFamily="34" charset="0"/>
              </a:rPr>
              <a:t>thư</a:t>
            </a:r>
            <a:r>
              <a:rPr lang="en-US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  <a:cs typeface="Arial" panose="02080604020202020204" pitchFamily="34" charset="0"/>
              </a:rPr>
              <a:t>viện</a:t>
            </a:r>
            <a:r>
              <a:rPr lang="en-US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  <a:cs typeface="Arial" panose="02080604020202020204" pitchFamily="34" charset="0"/>
              </a:rPr>
              <a:t>cho</a:t>
            </a:r>
            <a:r>
              <a:rPr lang="en-US" dirty="0">
                <a:latin typeface="Arial" panose="02080604020202020204" pitchFamily="34" charset="0"/>
                <a:cs typeface="Arial" panose="02080604020202020204" pitchFamily="34" charset="0"/>
              </a:rPr>
              <a:t> Telegram, MQTT, </a:t>
            </a:r>
            <a:r>
              <a:rPr lang="en-US" dirty="0" err="1">
                <a:latin typeface="Arial" panose="02080604020202020204" pitchFamily="34" charset="0"/>
                <a:cs typeface="Arial" panose="02080604020202020204" pitchFamily="34" charset="0"/>
              </a:rPr>
              <a:t>Filebase</a:t>
            </a:r>
            <a:r>
              <a:rPr lang="en-US" dirty="0">
                <a:latin typeface="Arial" panose="02080604020202020204" pitchFamily="34" charset="0"/>
                <a:cs typeface="Arial" panose="02080604020202020204" pitchFamily="34" charset="0"/>
              </a:rPr>
              <a:t>,…</a:t>
            </a:r>
            <a:endParaRPr lang="en-US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675" y="1503668"/>
            <a:ext cx="3799472" cy="48463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801" y="0"/>
            <a:ext cx="11375281" cy="1281112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Quá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trình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nạp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code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cho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ESP32-CAM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thành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công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6789" y="1281112"/>
            <a:ext cx="4549766" cy="5146901"/>
          </a:xfrm>
        </p:spPr>
      </p:pic>
      <p:sp>
        <p:nvSpPr>
          <p:cNvPr id="9" name="TextBox 8"/>
          <p:cNvSpPr txBox="1"/>
          <p:nvPr/>
        </p:nvSpPr>
        <p:spPr>
          <a:xfrm>
            <a:off x="6339491" y="2043207"/>
            <a:ext cx="3994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Reset </a:t>
            </a:r>
            <a:r>
              <a:rPr lang="en-US" sz="2400" dirty="0"/>
              <a:t>Board </a:t>
            </a:r>
            <a:r>
              <a:rPr lang="en-US" sz="2400" b="1" dirty="0"/>
              <a:t>: </a:t>
            </a:r>
            <a:r>
              <a:rPr lang="en-US" sz="2400" dirty="0"/>
              <a:t>Camera, </a:t>
            </a:r>
            <a:r>
              <a:rPr lang="en-US" sz="2400" dirty="0" err="1"/>
              <a:t>nhúng</a:t>
            </a:r>
            <a:r>
              <a:rPr lang="en-US" sz="2400" dirty="0"/>
              <a:t>. Khi connecting…………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80604020202020204" pitchFamily="34" charset="0"/>
                <a:cs typeface="Arial" panose="02080604020202020204" pitchFamily="34" charset="0"/>
              </a:rPr>
              <a:t>Xem</a:t>
            </a:r>
            <a:r>
              <a:rPr lang="en-US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  <a:cs typeface="Arial" panose="02080604020202020204" pitchFamily="34" charset="0"/>
              </a:rPr>
              <a:t>kết</a:t>
            </a:r>
            <a:r>
              <a:rPr lang="en-US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dirty="0" err="1">
                <a:latin typeface="Arial" panose="02080604020202020204" pitchFamily="34" charset="0"/>
                <a:cs typeface="Arial" panose="02080604020202020204" pitchFamily="34" charset="0"/>
              </a:rPr>
              <a:t>quả</a:t>
            </a:r>
            <a:r>
              <a:rPr lang="en-US" dirty="0">
                <a:latin typeface="Arial" panose="02080604020202020204" pitchFamily="34" charset="0"/>
                <a:cs typeface="Arial" panose="02080604020202020204" pitchFamily="34" charset="0"/>
              </a:rPr>
              <a:t>: </a:t>
            </a:r>
            <a:r>
              <a:rPr lang="en-US" dirty="0" err="1">
                <a:latin typeface="Arial" panose="02080604020202020204" pitchFamily="34" charset="0"/>
                <a:cs typeface="Arial" panose="02080604020202020204" pitchFamily="34" charset="0"/>
              </a:rPr>
              <a:t>ip</a:t>
            </a:r>
            <a:r>
              <a:rPr lang="en-US" dirty="0">
                <a:latin typeface="Arial" panose="02080604020202020204" pitchFamily="34" charset="0"/>
                <a:cs typeface="Arial" panose="02080604020202020204" pitchFamily="34" charset="0"/>
              </a:rPr>
              <a:t>, </a:t>
            </a:r>
            <a:r>
              <a:rPr lang="en-US" dirty="0" err="1">
                <a:latin typeface="Arial" panose="02080604020202020204" pitchFamily="34" charset="0"/>
                <a:cs typeface="Arial" panose="02080604020202020204" pitchFamily="34" charset="0"/>
              </a:rPr>
              <a:t>ảnh</a:t>
            </a:r>
            <a:r>
              <a:rPr lang="en-US" dirty="0">
                <a:latin typeface="Arial" panose="02080604020202020204" pitchFamily="34" charset="0"/>
                <a:cs typeface="Arial" panose="02080604020202020204" pitchFamily="34" charset="0"/>
              </a:rPr>
              <a:t>, …</a:t>
            </a:r>
            <a:endParaRPr lang="en-US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9126" y="1690688"/>
            <a:ext cx="5853211" cy="443802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Cung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cấp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hỗ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trợ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8175" y="1309610"/>
            <a:ext cx="10072773" cy="5402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43949" y="155779"/>
            <a:ext cx="1155164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Thực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hiện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gọi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API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nhận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diện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mang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khẩu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trang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từ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Teachable Machine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0833" y="1318499"/>
            <a:ext cx="11037745" cy="4272175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225" y="0"/>
            <a:ext cx="10515600" cy="1325563"/>
          </a:xfrm>
        </p:spPr>
        <p:txBody>
          <a:bodyPr/>
          <a:lstStyle/>
          <a:p>
            <a:r>
              <a:rPr lang="en-US" b="1" dirty="0"/>
              <a:t>Reset Camera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b="1" dirty="0"/>
              <a:t>IP camera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5182" y="1273973"/>
            <a:ext cx="8911687" cy="4637877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868" y="5577110"/>
            <a:ext cx="8911687" cy="1280890"/>
          </a:xfrm>
        </p:spPr>
        <p:txBody>
          <a:bodyPr>
            <a:normAutofit/>
          </a:bodyPr>
          <a:lstStyle/>
          <a:p>
            <a:r>
              <a:rPr lang="en-US" sz="1500" dirty="0"/>
              <a:t>https://teachablemachine.withgoogle.com/models/XHqAtmRxi</a:t>
            </a:r>
            <a:endParaRPr lang="en-US" sz="15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9802" y="1108045"/>
            <a:ext cx="8911686" cy="4803805"/>
          </a:xfrm>
        </p:spPr>
      </p:pic>
      <p:sp>
        <p:nvSpPr>
          <p:cNvPr id="7" name="TextBox 6"/>
          <p:cNvSpPr txBox="1"/>
          <p:nvPr/>
        </p:nvSpPr>
        <p:spPr>
          <a:xfrm>
            <a:off x="2656973" y="476783"/>
            <a:ext cx="610001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smtClean="0">
                <a:latin typeface="Arial" panose="02080604020202020204" pitchFamily="34" charset="0"/>
                <a:cs typeface="Arial" panose="02080604020202020204" pitchFamily="34" charset="0"/>
              </a:rPr>
              <a:t>Teachable </a:t>
            </a:r>
            <a:r>
              <a:rPr lang="en-US" sz="2500" dirty="0">
                <a:latin typeface="Arial" panose="02080604020202020204" pitchFamily="34" charset="0"/>
                <a:cs typeface="Arial" panose="02080604020202020204" pitchFamily="34" charset="0"/>
              </a:rPr>
              <a:t>Machine</a:t>
            </a:r>
            <a:endParaRPr lang="en-US" sz="25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Đăng ký Telegram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39520" y="1363981"/>
            <a:ext cx="9428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80604020202020204" pitchFamily="34" charset="0"/>
                <a:cs typeface="Arial" panose="02080604020202020204" pitchFamily="34" charset="0"/>
              </a:rPr>
              <a:t>Link: </a:t>
            </a:r>
            <a:r>
              <a:rPr lang="en-US" sz="2800" dirty="0">
                <a:latin typeface="Arial" panose="02080604020202020204" pitchFamily="34" charset="0"/>
                <a:cs typeface="Arial" panose="02080604020202020204" pitchFamily="34" charset="0"/>
              </a:rPr>
              <a:t>Down load </a:t>
            </a:r>
            <a:r>
              <a:rPr lang="en-US" sz="2800" dirty="0" err="1">
                <a:latin typeface="Arial" panose="02080604020202020204" pitchFamily="34" charset="0"/>
                <a:cs typeface="Arial" panose="02080604020202020204" pitchFamily="34" charset="0"/>
              </a:rPr>
              <a:t>và</a:t>
            </a:r>
            <a:r>
              <a:rPr lang="en-US" sz="2800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2800" dirty="0" err="1">
                <a:latin typeface="Arial" panose="02080604020202020204" pitchFamily="34" charset="0"/>
                <a:cs typeface="Arial" panose="02080604020202020204" pitchFamily="34" charset="0"/>
              </a:rPr>
              <a:t>cài</a:t>
            </a:r>
            <a:r>
              <a:rPr lang="en-US" sz="2800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2800" dirty="0" err="1">
                <a:latin typeface="Arial" panose="02080604020202020204" pitchFamily="34" charset="0"/>
                <a:cs typeface="Arial" panose="02080604020202020204" pitchFamily="34" charset="0"/>
              </a:rPr>
              <a:t>cặt</a:t>
            </a:r>
            <a:endParaRPr lang="en-US" sz="2800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r>
              <a:rPr lang="en-US" sz="2800" dirty="0">
                <a:latin typeface="Arial" panose="02080604020202020204" pitchFamily="34" charset="0"/>
                <a:cs typeface="Arial" panose="02080604020202020204" pitchFamily="34" charset="0"/>
              </a:rPr>
              <a:t>https://desktop.telegram.org/?setln=en</a:t>
            </a:r>
            <a:endParaRPr lang="en-US" sz="28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Hàm request từ Telegram đến ESP32-CAM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4857" y="1376210"/>
            <a:ext cx="6302286" cy="54182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0584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Hàm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trả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dữ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liệu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từ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ESP32-CAM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về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Telegram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900" y="1407871"/>
            <a:ext cx="9243861" cy="51972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Cài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đặt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thông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trong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Telegram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1433" y="1695299"/>
            <a:ext cx="5162112" cy="47163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8381" y="776768"/>
            <a:ext cx="10758654" cy="20141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3.3 </a:t>
            </a:r>
            <a:r>
              <a:rPr lang="en-US" sz="3600" b="1" u="sng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Kết</a:t>
            </a:r>
            <a:r>
              <a:rPr lang="en-US" sz="3600" b="1" u="sng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3600" b="1" u="sng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quả</a:t>
            </a:r>
            <a:r>
              <a:rPr lang="en-US" sz="36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: P</a:t>
            </a:r>
            <a:r>
              <a:rPr lang="vi-VN" sz="36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hát </a:t>
            </a:r>
            <a:r>
              <a:rPr lang="vi-VN" sz="36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hiện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khuôn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mặt</a:t>
            </a:r>
            <a:r>
              <a:rPr lang="vi-VN" sz="36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người </a:t>
            </a:r>
            <a:r>
              <a:rPr lang="vi-VN" sz="36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không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đeo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đeo</a:t>
            </a:r>
            <a:r>
              <a:rPr lang="vi-VN" sz="36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vi-VN" sz="36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khẩu trang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trường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hợp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còn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lại</a:t>
            </a:r>
            <a:r>
              <a:rPr lang="en-US" sz="36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241" y="62636"/>
            <a:ext cx="10403305" cy="12808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đeo</a:t>
            </a:r>
            <a:r>
              <a:rPr lang="en-US" b="1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b="1" dirty="0"/>
              <a:t> ACC = 100%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0725" y="883699"/>
            <a:ext cx="9350550" cy="50906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337" y="1264555"/>
            <a:ext cx="11301663" cy="550302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1285791" y="-93775"/>
            <a:ext cx="1040330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b="1" dirty="0" err="1"/>
              <a:t>đeo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b="1" dirty="0"/>
              <a:t> ACC = 100%</a:t>
            </a:r>
            <a:endParaRPr 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Cung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cấp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hỗ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trợ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0472" y="1219200"/>
            <a:ext cx="11653337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Both"/>
            </a:pPr>
            <a:r>
              <a:rPr lang="en-US" sz="3200" b="1" dirty="0" err="1" smtClean="0"/>
              <a:t>Cung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cấp</a:t>
            </a:r>
            <a:r>
              <a:rPr lang="en-US" sz="3200" b="1" dirty="0" smtClean="0"/>
              <a:t> API.</a:t>
            </a:r>
            <a:endParaRPr lang="en-US" sz="3200" b="1" dirty="0" smtClean="0"/>
          </a:p>
          <a:p>
            <a:r>
              <a:rPr lang="en-US" sz="3200" b="1" dirty="0" smtClean="0"/>
              <a:t>(2) </a:t>
            </a:r>
            <a:r>
              <a:rPr lang="en-US" sz="3200" b="1" dirty="0" err="1" smtClean="0"/>
              <a:t>Hỗ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trợ</a:t>
            </a:r>
            <a:r>
              <a:rPr lang="en-US" sz="3200" b="1" dirty="0" smtClean="0"/>
              <a:t>: </a:t>
            </a:r>
            <a:r>
              <a:rPr lang="en-US" sz="3200" b="1" dirty="0" err="1" smtClean="0"/>
              <a:t>Huấn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luyện</a:t>
            </a:r>
            <a:r>
              <a:rPr lang="en-US" sz="3200" b="1" dirty="0"/>
              <a:t> </a:t>
            </a:r>
            <a:r>
              <a:rPr lang="en-US" sz="3200" b="1" dirty="0" err="1" smtClean="0"/>
              <a:t>dữ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liệu</a:t>
            </a:r>
            <a:r>
              <a:rPr lang="en-US" sz="3200" b="1" dirty="0" smtClean="0"/>
              <a:t> </a:t>
            </a:r>
            <a:r>
              <a:rPr lang="en-US" sz="1300" dirty="0" smtClean="0"/>
              <a:t>(e.g</a:t>
            </a:r>
            <a:r>
              <a:rPr lang="en-US" sz="1300" dirty="0"/>
              <a:t>., </a:t>
            </a:r>
            <a:r>
              <a:rPr lang="en-US" sz="1300" dirty="0">
                <a:hlinkClick r:id="rId1"/>
              </a:rPr>
              <a:t>https://</a:t>
            </a:r>
            <a:r>
              <a:rPr lang="en-US" sz="1300" dirty="0" smtClean="0">
                <a:hlinkClick r:id="rId1"/>
              </a:rPr>
              <a:t>teachablemachine.withgoogle.com/train</a:t>
            </a:r>
            <a:r>
              <a:rPr lang="en-US" sz="1300" dirty="0" smtClean="0"/>
              <a:t>)</a:t>
            </a:r>
            <a:endParaRPr lang="en-US" sz="1300" dirty="0" smtClean="0"/>
          </a:p>
          <a:p>
            <a:r>
              <a:rPr lang="en-US" sz="3200" b="1" dirty="0" smtClean="0"/>
              <a:t>(a) Ext_ Face mask.</a:t>
            </a:r>
            <a:endParaRPr lang="en-US" dirty="0" smtClean="0">
              <a:hlinkClick r:id="rId2"/>
            </a:endParaRPr>
          </a:p>
          <a:p>
            <a:pPr marL="285750" indent="-285750">
              <a:buFontTx/>
              <a:buChar char="-"/>
            </a:pPr>
            <a:r>
              <a:rPr lang="en-US" sz="2800" dirty="0" err="1" smtClean="0"/>
              <a:t>Huấn</a:t>
            </a:r>
            <a:r>
              <a:rPr lang="en-US" sz="2800" dirty="0" smtClean="0"/>
              <a:t> </a:t>
            </a:r>
            <a:r>
              <a:rPr lang="en-US" sz="2800" dirty="0" err="1" smtClean="0"/>
              <a:t>luyện</a:t>
            </a:r>
            <a:r>
              <a:rPr lang="en-US" sz="2800" dirty="0" smtClean="0"/>
              <a:t> </a:t>
            </a:r>
            <a:r>
              <a:rPr lang="en-US" sz="2800" dirty="0" err="1" smtClean="0"/>
              <a:t>dữ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r>
              <a:rPr lang="en-US" sz="2800" dirty="0" smtClean="0"/>
              <a:t> </a:t>
            </a:r>
            <a:r>
              <a:rPr lang="en-US" sz="2800" dirty="0" err="1" smtClean="0"/>
              <a:t>trực</a:t>
            </a:r>
            <a:r>
              <a:rPr lang="en-US" sz="2800" dirty="0" smtClean="0"/>
              <a:t> </a:t>
            </a:r>
            <a:r>
              <a:rPr lang="en-US" sz="2800" dirty="0" err="1" smtClean="0"/>
              <a:t>tiếp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err="1" smtClean="0"/>
              <a:t>Dữ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r>
              <a:rPr lang="en-US" sz="2800" dirty="0" smtClean="0"/>
              <a:t> </a:t>
            </a:r>
            <a:r>
              <a:rPr lang="en-US" sz="2800" dirty="0" err="1" smtClean="0"/>
              <a:t>dạng</a:t>
            </a:r>
            <a:r>
              <a:rPr lang="en-US" sz="2800" dirty="0" smtClean="0"/>
              <a:t> </a:t>
            </a:r>
            <a:r>
              <a:rPr lang="en-US" sz="2800" dirty="0" err="1" smtClean="0"/>
              <a:t>ảnh</a:t>
            </a:r>
            <a:r>
              <a:rPr lang="en-US" sz="2800" dirty="0" smtClean="0"/>
              <a:t>/ video </a:t>
            </a:r>
            <a:r>
              <a:rPr lang="en-US" sz="2800" dirty="0" err="1" smtClean="0"/>
              <a:t>có</a:t>
            </a:r>
            <a:r>
              <a:rPr lang="en-US" sz="2800" dirty="0" smtClean="0"/>
              <a:t> 3 </a:t>
            </a:r>
            <a:r>
              <a:rPr lang="en-US" sz="2800" dirty="0" err="1" smtClean="0"/>
              <a:t>nhãn</a:t>
            </a:r>
            <a:r>
              <a:rPr lang="en-US" sz="2800" dirty="0" smtClean="0"/>
              <a:t>: (</a:t>
            </a:r>
            <a:r>
              <a:rPr lang="en-US" sz="2800" i="1" dirty="0" err="1" smtClean="0"/>
              <a:t>mỗi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nhãn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gồm</a:t>
            </a:r>
            <a:r>
              <a:rPr lang="en-US" sz="2800" i="1" dirty="0" smtClean="0"/>
              <a:t> 20 </a:t>
            </a:r>
            <a:r>
              <a:rPr lang="en-US" sz="2800" i="1" dirty="0" err="1" smtClean="0"/>
              <a:t>mẫu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khác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nhau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r>
              <a:rPr lang="en-US" sz="2800" dirty="0" smtClean="0"/>
              <a:t>+ </a:t>
            </a:r>
            <a:r>
              <a:rPr lang="en-US" sz="2800" dirty="0" err="1" smtClean="0"/>
              <a:t>Đeo</a:t>
            </a:r>
            <a:r>
              <a:rPr lang="en-US" sz="2800" dirty="0" smtClean="0"/>
              <a:t>, </a:t>
            </a: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đeo</a:t>
            </a:r>
            <a:r>
              <a:rPr lang="en-US" sz="2800" dirty="0" smtClean="0"/>
              <a:t>,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đeo</a:t>
            </a:r>
            <a:r>
              <a:rPr lang="en-US" sz="2800" dirty="0" smtClean="0"/>
              <a:t> </a:t>
            </a:r>
            <a:r>
              <a:rPr lang="en-US" sz="2800" dirty="0" err="1" smtClean="0"/>
              <a:t>khẩu</a:t>
            </a:r>
            <a:r>
              <a:rPr lang="en-US" sz="2800" dirty="0" smtClean="0"/>
              <a:t> </a:t>
            </a:r>
            <a:r>
              <a:rPr lang="en-US" sz="2800" dirty="0" err="1" smtClean="0"/>
              <a:t>trang</a:t>
            </a:r>
            <a:r>
              <a:rPr lang="en-US" sz="2800" dirty="0" smtClean="0"/>
              <a:t> </a:t>
            </a:r>
            <a:r>
              <a:rPr lang="en-US" sz="2800" dirty="0" err="1" smtClean="0"/>
              <a:t>chưa</a:t>
            </a:r>
            <a:r>
              <a:rPr lang="en-US" sz="2800" dirty="0" smtClean="0"/>
              <a:t> </a:t>
            </a:r>
            <a:r>
              <a:rPr lang="en-US" sz="2800" dirty="0" err="1" smtClean="0"/>
              <a:t>đúng</a:t>
            </a:r>
            <a:r>
              <a:rPr lang="en-US" sz="2800" dirty="0" smtClean="0"/>
              <a:t> </a:t>
            </a:r>
            <a:r>
              <a:rPr lang="en-US" sz="2800" dirty="0" err="1" smtClean="0"/>
              <a:t>cách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r>
              <a:rPr lang="en-US" sz="2800" dirty="0" smtClean="0"/>
              <a:t>+ </a:t>
            </a:r>
            <a:r>
              <a:rPr lang="en-US" sz="2800" dirty="0" err="1" smtClean="0"/>
              <a:t>Huấn</a:t>
            </a:r>
            <a:r>
              <a:rPr lang="en-US" sz="2800" dirty="0" smtClean="0"/>
              <a:t> </a:t>
            </a:r>
            <a:r>
              <a:rPr lang="en-US" sz="2800" dirty="0" err="1" smtClean="0"/>
              <a:t>luyện</a:t>
            </a:r>
            <a:r>
              <a:rPr lang="en-US" sz="2800" dirty="0"/>
              <a:t> </a:t>
            </a:r>
            <a:r>
              <a:rPr lang="en-US" sz="2800" dirty="0" err="1" smtClean="0"/>
              <a:t>xong</a:t>
            </a:r>
            <a:r>
              <a:rPr lang="en-US" sz="2800" dirty="0" smtClean="0"/>
              <a:t> -&gt; </a:t>
            </a:r>
            <a:r>
              <a:rPr lang="en-US" sz="2800" dirty="0" err="1" smtClean="0"/>
              <a:t>xuất</a:t>
            </a:r>
            <a:r>
              <a:rPr lang="en-US" sz="2800" dirty="0" smtClean="0"/>
              <a:t> </a:t>
            </a:r>
            <a:r>
              <a:rPr lang="en-US" sz="2800" dirty="0" err="1" smtClean="0"/>
              <a:t>ra</a:t>
            </a:r>
            <a:r>
              <a:rPr lang="en-US" sz="2800" dirty="0" smtClean="0"/>
              <a:t> 1 file.</a:t>
            </a:r>
            <a:endParaRPr lang="en-US" sz="2800" dirty="0" smtClean="0"/>
          </a:p>
          <a:p>
            <a:r>
              <a:rPr lang="en-US" sz="2800" dirty="0" smtClean="0"/>
              <a:t>+ </a:t>
            </a:r>
            <a:r>
              <a:rPr lang="en-US" sz="2800" dirty="0"/>
              <a:t>Coding Backend </a:t>
            </a:r>
            <a:r>
              <a:rPr lang="en-US" sz="2800" dirty="0" smtClean="0"/>
              <a:t>(</a:t>
            </a:r>
            <a:r>
              <a:rPr lang="en-US" sz="2800" dirty="0" err="1" smtClean="0"/>
              <a:t>mạch</a:t>
            </a:r>
            <a:r>
              <a:rPr lang="en-US" sz="2800" dirty="0" smtClean="0"/>
              <a:t> Arduino): </a:t>
            </a:r>
            <a:r>
              <a:rPr lang="en-US" sz="2800" dirty="0" err="1" smtClean="0"/>
              <a:t>Hàm</a:t>
            </a:r>
            <a:r>
              <a:rPr lang="en-US" sz="2800" dirty="0" smtClean="0"/>
              <a:t> Load model()</a:t>
            </a:r>
            <a:r>
              <a:rPr lang="en-US" sz="2800" b="1" dirty="0" smtClean="0"/>
              <a:t> -&gt; </a:t>
            </a:r>
            <a:r>
              <a:rPr lang="en-US" sz="2800" dirty="0" err="1" smtClean="0"/>
              <a:t>nhúng</a:t>
            </a:r>
            <a:r>
              <a:rPr lang="en-US" sz="2800" dirty="0" smtClean="0"/>
              <a:t> </a:t>
            </a:r>
            <a:r>
              <a:rPr lang="en-US" sz="2800" dirty="0" err="1" smtClean="0"/>
              <a:t>dữ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r>
              <a:rPr lang="en-US" sz="2800" dirty="0" smtClean="0"/>
              <a:t> </a:t>
            </a:r>
            <a:r>
              <a:rPr lang="en-US" sz="2800" dirty="0" err="1" smtClean="0"/>
              <a:t>lần</a:t>
            </a:r>
            <a:r>
              <a:rPr lang="en-US" sz="2800" dirty="0" smtClean="0"/>
              <a:t> </a:t>
            </a:r>
            <a:r>
              <a:rPr lang="en-US" sz="2800" dirty="0" err="1" smtClean="0"/>
              <a:t>lượt</a:t>
            </a:r>
            <a:r>
              <a:rPr lang="en-US" sz="2800" dirty="0" smtClean="0"/>
              <a:t> 1 </a:t>
            </a:r>
            <a:r>
              <a:rPr lang="en-US" sz="2800" dirty="0" err="1" smtClean="0"/>
              <a:t>trong</a:t>
            </a:r>
            <a:r>
              <a:rPr lang="en-US" sz="2800" dirty="0" smtClean="0"/>
              <a:t> 3 </a:t>
            </a:r>
            <a:r>
              <a:rPr lang="en-US" sz="2800" dirty="0" err="1" smtClean="0"/>
              <a:t>nhãn</a:t>
            </a:r>
            <a:r>
              <a:rPr lang="en-US" sz="2800" dirty="0" smtClean="0"/>
              <a:t> </a:t>
            </a:r>
            <a:r>
              <a:rPr lang="en-US" sz="2800" b="1" dirty="0" smtClean="0"/>
              <a:t>-&gt; </a:t>
            </a:r>
            <a:r>
              <a:rPr lang="en-US" sz="2800" dirty="0" err="1" smtClean="0"/>
              <a:t>hàm</a:t>
            </a:r>
            <a:r>
              <a:rPr lang="en-US" sz="2800" dirty="0"/>
              <a:t> prediction </a:t>
            </a:r>
            <a:r>
              <a:rPr lang="en-US" sz="2800" dirty="0" smtClean="0"/>
              <a:t>(</a:t>
            </a:r>
            <a:r>
              <a:rPr lang="en-US" sz="2800" dirty="0" err="1" smtClean="0"/>
              <a:t>kiểm</a:t>
            </a:r>
            <a:r>
              <a:rPr lang="en-US" sz="2800" dirty="0" smtClean="0"/>
              <a:t> </a:t>
            </a:r>
            <a:r>
              <a:rPr lang="en-US" sz="2800" dirty="0" err="1" smtClean="0"/>
              <a:t>tra</a:t>
            </a:r>
            <a:r>
              <a:rPr lang="en-US" sz="2800" dirty="0" smtClean="0"/>
              <a:t>).</a:t>
            </a:r>
            <a:endParaRPr lang="en-US" sz="2800" dirty="0" smtClean="0"/>
          </a:p>
          <a:p>
            <a:r>
              <a:rPr lang="en-US" sz="2800" b="1" dirty="0" smtClean="0"/>
              <a:t>(b) </a:t>
            </a:r>
            <a:r>
              <a:rPr lang="en-US" sz="2800" b="1" dirty="0" err="1" smtClean="0"/>
              <a:t>Nhận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dạng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các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loại</a:t>
            </a:r>
            <a:r>
              <a:rPr lang="en-US" sz="2800" b="1" dirty="0" smtClean="0"/>
              <a:t> dataset </a:t>
            </a:r>
            <a:r>
              <a:rPr lang="en-US" sz="2800" b="1" dirty="0" err="1" smtClean="0"/>
              <a:t>khác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liên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quan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hình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ảnh</a:t>
            </a:r>
            <a:r>
              <a:rPr lang="en-US" sz="2800" b="1" dirty="0" smtClean="0"/>
              <a:t>.</a:t>
            </a:r>
            <a:endParaRPr lang="vi-V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791" y="1349398"/>
            <a:ext cx="10004675" cy="5182476"/>
          </a:xfrm>
          <a:prstGeom prst="rect">
            <a:avLst/>
          </a:prstGeom>
        </p:spPr>
      </p:pic>
      <p:sp>
        <p:nvSpPr>
          <p:cNvPr id="10" name="Title 1"/>
          <p:cNvSpPr txBox="1"/>
          <p:nvPr/>
        </p:nvSpPr>
        <p:spPr>
          <a:xfrm>
            <a:off x="1285791" y="-93775"/>
            <a:ext cx="1040330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/>
              <a:t>ACC = 100%</a:t>
            </a:r>
            <a:endParaRPr lang="en-US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1149434" y="73508"/>
            <a:ext cx="1040330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Telegram: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864" y="1294057"/>
            <a:ext cx="10240460" cy="50730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3.0 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TÀI LI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NewRomanPS-BoldMT"/>
              </a:rPr>
              <a:t>Ệ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U THAM KH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NewRomanPS-BoldMT"/>
              </a:rPr>
              <a:t>Ả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71600" y="1608505"/>
            <a:ext cx="8823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1"/>
              </a:rPr>
              <a:t>https://github.com/chandrikadeb7/Face-Mask-Detection</a:t>
            </a:r>
            <a:endParaRPr lang="en-US" dirty="0"/>
          </a:p>
          <a:p>
            <a:r>
              <a:rPr lang="en-US" dirty="0"/>
              <a:t>[2] </a:t>
            </a:r>
            <a:r>
              <a:rPr lang="en-US" dirty="0">
                <a:hlinkClick r:id="rId2"/>
              </a:rPr>
              <a:t>Face Mask Detection | Kaggle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803400" y="1219200"/>
            <a:ext cx="8585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3.0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Đặc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tả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hệ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thống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–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Sơ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đồ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34346" y="1407877"/>
            <a:ext cx="12057654" cy="5450123"/>
            <a:chOff x="134346" y="1407877"/>
            <a:chExt cx="12057654" cy="54501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4346" y="1407877"/>
              <a:ext cx="11204669" cy="3814527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4292" y="4037047"/>
              <a:ext cx="4507708" cy="2820953"/>
            </a:xfrm>
            <a:prstGeom prst="rect">
              <a:avLst/>
            </a:prstGeom>
          </p:spPr>
        </p:pic>
        <p:sp>
          <p:nvSpPr>
            <p:cNvPr id="5" name="Down Arrow 4"/>
            <p:cNvSpPr/>
            <p:nvPr/>
          </p:nvSpPr>
          <p:spPr>
            <a:xfrm>
              <a:off x="8436172" y="2902717"/>
              <a:ext cx="3003947" cy="1134330"/>
            </a:xfrm>
            <a:prstGeom prst="downArrow">
              <a:avLst/>
            </a:prstGeom>
            <a:solidFill>
              <a:schemeClr val="bg1"/>
            </a:solidFill>
            <a:ln w="254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Huấn</a:t>
              </a:r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Luyện</a:t>
              </a:r>
              <a:endParaRPr lang="en-US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Bộ</a:t>
              </a:r>
              <a:r>
                <a:rPr lang="en-US" b="1" dirty="0" smtClean="0">
                  <a:solidFill>
                    <a:schemeClr val="tx1"/>
                  </a:solidFill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</a:rPr>
                <a:t>dữ</a:t>
              </a:r>
              <a:r>
                <a:rPr lang="en-US" b="1" dirty="0" smtClean="0">
                  <a:solidFill>
                    <a:schemeClr val="tx1"/>
                  </a:solidFill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</a:rPr>
                <a:t>liệu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34656" y="1479442"/>
              <a:ext cx="5325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</a:rPr>
                <a:t>(1)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07296" y="2398482"/>
              <a:ext cx="5325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</a:rPr>
                <a:t>(2)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13840" y="286032"/>
            <a:ext cx="9855200" cy="838200"/>
          </a:xfrm>
        </p:spPr>
        <p:txBody>
          <a:bodyPr anchor="ctr">
            <a:normAutofit/>
          </a:bodyPr>
          <a:lstStyle/>
          <a:p>
            <a:pPr marL="353695" lvl="1" algn="ctr" eaLnBrk="1" hangingPunct="1">
              <a:defRPr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3.2 </a:t>
            </a:r>
            <a:r>
              <a:rPr lang="en-US" sz="4000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Thiết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bị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ESP32-CAM</a:t>
            </a:r>
            <a:endParaRPr lang="en-US" sz="4000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7139" y="1283689"/>
            <a:ext cx="10240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micro-USB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USB-A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9295" y="1661014"/>
            <a:ext cx="4675884" cy="55975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24916" r="2451" b="6128"/>
          <a:stretch>
            <a:fillRect/>
          </a:stretch>
        </p:blipFill>
        <p:spPr>
          <a:xfrm>
            <a:off x="5967663" y="2121866"/>
            <a:ext cx="5518484" cy="4675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13840" y="286032"/>
            <a:ext cx="9855200" cy="838200"/>
          </a:xfrm>
        </p:spPr>
        <p:txBody>
          <a:bodyPr anchor="ctr">
            <a:normAutofit/>
          </a:bodyPr>
          <a:lstStyle/>
          <a:p>
            <a:pPr marL="353695" lvl="1" algn="ctr" eaLnBrk="1" hangingPunct="1">
              <a:defRPr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3.2 </a:t>
            </a:r>
            <a:r>
              <a:rPr lang="en-US" sz="4000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Thiết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bị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ESP32-CAM</a:t>
            </a:r>
            <a:endParaRPr lang="en-US" sz="4000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7139" y="1283689"/>
            <a:ext cx="10240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micro-USB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USB-A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951" y="2179066"/>
            <a:ext cx="5198378" cy="3898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82" y="2179067"/>
            <a:ext cx="5198378" cy="3898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838200"/>
          </a:xfrm>
        </p:spPr>
        <p:txBody>
          <a:bodyPr anchor="ctr">
            <a:normAutofit/>
          </a:bodyPr>
          <a:lstStyle/>
          <a:p>
            <a:pPr marL="514350" indent="-514350">
              <a:buAutoNum type="arabicParenBoth"/>
            </a:pPr>
            <a:r>
              <a:rPr lang="en-US" sz="4000" b="1" dirty="0" smtClean="0"/>
              <a:t> </a:t>
            </a:r>
            <a:r>
              <a:rPr lang="en-US" sz="4000" b="1" dirty="0" err="1" smtClean="0"/>
              <a:t>Cung</a:t>
            </a:r>
            <a:r>
              <a:rPr lang="en-US" sz="4000" b="1" dirty="0" smtClean="0"/>
              <a:t> </a:t>
            </a:r>
            <a:r>
              <a:rPr lang="en-US" sz="4000" b="1" dirty="0" err="1"/>
              <a:t>cấp</a:t>
            </a:r>
            <a:r>
              <a:rPr lang="en-US" sz="4000" b="1" dirty="0"/>
              <a:t> API (model).</a:t>
            </a:r>
            <a:endParaRPr lang="en-US" sz="40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10594" y="1375576"/>
            <a:ext cx="11341100" cy="51959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 marL="353695" lvl="1" eaLnBrk="1" hangingPunct="1">
              <a:lnSpc>
                <a:spcPct val="150000"/>
              </a:lnSpc>
              <a:defRPr/>
            </a:pPr>
            <a:r>
              <a:rPr lang="en-US" alt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3.0 </a:t>
            </a: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Thư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viện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(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đính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kèm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file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)</a:t>
            </a:r>
            <a:endParaRPr lang="en-US" sz="2400" dirty="0" smtClean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  <a:p>
            <a:pPr marL="353695" lvl="1" eaLnBrk="1" hangingPunct="1">
              <a:lnSpc>
                <a:spcPct val="150000"/>
              </a:lnSpc>
              <a:defRPr/>
            </a:pPr>
            <a:r>
              <a:rPr lang="en-US" alt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3.1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Đặc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tả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hệ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thống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–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Sơ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400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đồ</a:t>
            </a:r>
            <a:r>
              <a:rPr lang="en-US" alt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  <a:p>
            <a:pPr marL="353695" lvl="1" eaLnBrk="1" hangingPunct="1">
              <a:lnSpc>
                <a:spcPct val="150000"/>
              </a:lnSpc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3.2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Quá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trình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thực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hiện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coding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mạch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nhúng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ESP32-CAM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  <a:sym typeface="Wingdings" panose="05000000000000000000" pitchFamily="2" charset="2"/>
              </a:rPr>
              <a:t>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Telegram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  <a:p>
            <a:pPr marL="1025525" lvl="1" indent="-462280" eaLnBrk="1" hangingPunct="1">
              <a:lnSpc>
                <a:spcPct val="150000"/>
              </a:lnSpc>
              <a:buFont typeface="+mj-lt"/>
              <a:buAutoNum type="alphaLcPeriod"/>
              <a:defRPr/>
            </a:pP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Nạp</a:t>
            </a:r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code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vào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cho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thiết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bị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ESP32-CAM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thông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qua IDE Arduino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  <a:p>
            <a:pPr marL="1025525" lvl="1" indent="-462280" eaLnBrk="1" hangingPunct="1">
              <a:lnSpc>
                <a:spcPct val="150000"/>
              </a:lnSpc>
              <a:buFont typeface="+mj-lt"/>
              <a:buAutoNum type="alphaLcPeriod"/>
              <a:defRPr/>
            </a:pPr>
            <a:r>
              <a:rPr lang="en-US" altLang="en-US" sz="2400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Thực</a:t>
            </a:r>
            <a:r>
              <a:rPr lang="en-US" alt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hiện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gọi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API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nhận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diện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mang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khẩu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trang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từ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Teachable Machine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  <a:p>
            <a:pPr marL="1025525" lvl="1" indent="-462280" eaLnBrk="1" hangingPunct="1">
              <a:lnSpc>
                <a:spcPct val="150000"/>
              </a:lnSpc>
              <a:buFont typeface="+mj-lt"/>
              <a:buAutoNum type="alphaLcPeriod"/>
              <a:defRPr/>
            </a:pPr>
            <a:r>
              <a:rPr lang="pt-BR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Hàm</a:t>
            </a:r>
            <a:r>
              <a:rPr lang="pt-BR" sz="24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pt-BR" sz="24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request </a:t>
            </a:r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từ Telegram đến ESP32-CAM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  <a:p>
            <a:pPr marL="1025525" lvl="1" indent="-462280" eaLnBrk="1" hangingPunct="1">
              <a:lnSpc>
                <a:spcPct val="150000"/>
              </a:lnSpc>
              <a:buFont typeface="+mj-lt"/>
              <a:buAutoNum type="alphaLcPeriod"/>
              <a:defRPr/>
            </a:pP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Hàm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trả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dữ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liệu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từ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ESP32-CAM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về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Telegram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  <a:p>
            <a:pPr marL="1025525" lvl="1" indent="-462280" eaLnBrk="1" hangingPunct="1">
              <a:lnSpc>
                <a:spcPct val="150000"/>
              </a:lnSpc>
              <a:buFont typeface="+mj-lt"/>
              <a:buAutoNum type="alphaLcPeriod"/>
              <a:defRPr/>
            </a:pP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Cài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đặt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thông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trong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Telegram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  <a:p>
            <a:pPr marL="353695" lvl="1" eaLnBrk="1" hangingPunct="1">
              <a:lnSpc>
                <a:spcPct val="150000"/>
              </a:lnSpc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3.3 </a:t>
            </a:r>
            <a:r>
              <a:rPr lang="vi-VN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Hệ </a:t>
            </a:r>
            <a:r>
              <a:rPr lang="vi-VN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thống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: </a:t>
            </a:r>
            <a:r>
              <a:rPr lang="en-US" sz="24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</a:t>
            </a:r>
            <a:r>
              <a:rPr lang="en-US" sz="24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eo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không</a:t>
            </a:r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đeo</a:t>
            </a:r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vi-VN" sz="24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khẩu </a:t>
            </a:r>
            <a:r>
              <a:rPr lang="vi-VN" sz="24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trang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,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trường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hợp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còn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lại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.</a:t>
            </a:r>
            <a:endParaRPr lang="en-US" altLang="en-US" sz="2400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838200"/>
          </a:xfrm>
        </p:spPr>
        <p:txBody>
          <a:bodyPr anchor="ctr">
            <a:normAutofit fontScale="90000"/>
          </a:bodyPr>
          <a:lstStyle/>
          <a:p>
            <a:r>
              <a:rPr lang="en-US" sz="4000" b="1" dirty="0"/>
              <a:t>(2) </a:t>
            </a:r>
            <a:r>
              <a:rPr lang="en-US" sz="4000" b="1" dirty="0" err="1"/>
              <a:t>Hỗ</a:t>
            </a:r>
            <a:r>
              <a:rPr lang="en-US" sz="4000" b="1" dirty="0"/>
              <a:t> </a:t>
            </a:r>
            <a:r>
              <a:rPr lang="en-US" sz="4000" b="1" dirty="0" err="1"/>
              <a:t>trợ</a:t>
            </a:r>
            <a:r>
              <a:rPr lang="en-US" sz="4000" b="1" dirty="0"/>
              <a:t>: Ext_ Teachable </a:t>
            </a:r>
            <a:r>
              <a:rPr lang="en-US" sz="4000" b="1" dirty="0" smtClean="0"/>
              <a:t>Machine</a:t>
            </a:r>
            <a:br>
              <a:rPr lang="en-US" sz="4000" b="1" dirty="0"/>
            </a:br>
            <a:r>
              <a:rPr lang="en-US" sz="1300" b="1" dirty="0">
                <a:hlinkClick r:id="rId1"/>
              </a:rPr>
              <a:t>https://</a:t>
            </a:r>
            <a:r>
              <a:rPr lang="en-US" sz="1300" b="1" dirty="0" smtClean="0">
                <a:hlinkClick r:id="rId1"/>
              </a:rPr>
              <a:t>teachablemachine.withgoogle.com/train/image</a:t>
            </a:r>
            <a:br>
              <a:rPr lang="en-US" sz="4000" b="1" dirty="0" smtClean="0"/>
            </a:br>
            <a:endParaRPr lang="en-US" sz="4000" dirty="0">
              <a:hlinkClick r:id="rId2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1" y="1328343"/>
            <a:ext cx="10472409" cy="5454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838200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(2) </a:t>
            </a:r>
            <a:r>
              <a:rPr lang="en-US" sz="4000" b="1" dirty="0" smtClean="0"/>
              <a:t>Ext</a:t>
            </a:r>
            <a:endParaRPr lang="en-US" sz="4000" dirty="0">
              <a:hlinkClick r:id="rId1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09198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91" y="1091980"/>
            <a:ext cx="10835798" cy="5635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2976</Words>
  <Application>WPS Presentation</Application>
  <PresentationFormat>Widescreen</PresentationFormat>
  <Paragraphs>121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SimSun</vt:lpstr>
      <vt:lpstr>Wingdings</vt:lpstr>
      <vt:lpstr>DejaVu Sans</vt:lpstr>
      <vt:lpstr>Times New Roman</vt:lpstr>
      <vt:lpstr>Microsoft YaHei</vt:lpstr>
      <vt:lpstr>Droid Sans Fallback</vt:lpstr>
      <vt:lpstr>Arial Unicode MS</vt:lpstr>
      <vt:lpstr>Calibri Light</vt:lpstr>
      <vt:lpstr>Calibri</vt:lpstr>
      <vt:lpstr>Tahoma</vt:lpstr>
      <vt:lpstr>TimesNewRomanPS-BoldMT</vt:lpstr>
      <vt:lpstr>Noto Color Emoji</vt:lpstr>
      <vt:lpstr>Office Theme</vt:lpstr>
      <vt:lpstr>Ứng dụng Teachable Machine trong  thị giác máy tính</vt:lpstr>
      <vt:lpstr>Cung cấp và hỗ trợ</vt:lpstr>
      <vt:lpstr>Cung cấp và hỗ trợ</vt:lpstr>
      <vt:lpstr>3.0 Đặc tả hệ thống – Sơ đồ</vt:lpstr>
      <vt:lpstr>3.2 Thiết bị ESP32-CAM</vt:lpstr>
      <vt:lpstr>3.2 Thiết bị ESP32-CAM</vt:lpstr>
      <vt:lpstr> Cung cấp API (model).</vt:lpstr>
      <vt:lpstr>(2) Hỗ trợ: Ext_ Teachable Machine https://teachablemachine.withgoogle.com/train/image </vt:lpstr>
      <vt:lpstr>(2) Ext</vt:lpstr>
      <vt:lpstr>3.1 Model</vt:lpstr>
      <vt:lpstr>3.1 Giới thiệu về Teachable Machine</vt:lpstr>
      <vt:lpstr>Kết nối mạng không dây đến thiết bị IoT</vt:lpstr>
      <vt:lpstr>Thư viện cho esp32 và esp8266 </vt:lpstr>
      <vt:lpstr>Thư viện</vt:lpstr>
      <vt:lpstr>Chọn Board ESP32 CAMERA</vt:lpstr>
      <vt:lpstr>3.2 COM kết nối ESP32-CAM</vt:lpstr>
      <vt:lpstr>Cài đặt thư viện cho Telegram, MQTT, Filebase,…</vt:lpstr>
      <vt:lpstr>Quá trình nạp code cho ESP32-CAM thành công</vt:lpstr>
      <vt:lpstr>Xem kết quả: ip, ảnh, …</vt:lpstr>
      <vt:lpstr>Thực hiện gọi API nhận diện mang khẩu trang từ Teachable Machine</vt:lpstr>
      <vt:lpstr>Reset Camera để nhận IP camera</vt:lpstr>
      <vt:lpstr>https://teachablemachine.withgoogle.com/models/XHqAtmRxi</vt:lpstr>
      <vt:lpstr>Đăng ký Telegram</vt:lpstr>
      <vt:lpstr>Hàm request từ Telegram đến ESP32-CAM</vt:lpstr>
      <vt:lpstr>Hàm trả dữ liệu từ ESP32-CAM về Telegram</vt:lpstr>
      <vt:lpstr>Cài đặt thông báo trong Telegram</vt:lpstr>
      <vt:lpstr>3.3 Kết quả: Phát hiện khuôn mặt người không đeo và đeo khẩu trang, trường hợp còn lại.</vt:lpstr>
      <vt:lpstr>Kết quả từ mô hình nhận diện không đeo khẩu trang là ACC = 100%</vt:lpstr>
      <vt:lpstr>PowerPoint 演示文稿</vt:lpstr>
      <vt:lpstr>PowerPoint 演示文稿</vt:lpstr>
      <vt:lpstr>PowerPoint 演示文稿</vt:lpstr>
      <vt:lpstr>3.0 TÀI LIỆU THAM KHẢO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Môn học: IoT và Ứng dụng</dc:title>
  <dc:creator>Minh Linh</dc:creator>
  <cp:lastModifiedBy>vy</cp:lastModifiedBy>
  <cp:revision>143</cp:revision>
  <dcterms:created xsi:type="dcterms:W3CDTF">2025-08-22T05:35:26Z</dcterms:created>
  <dcterms:modified xsi:type="dcterms:W3CDTF">2025-08-22T05:35:26Z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